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f1ef1a5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f1ef1a5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0c042ec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0c042ec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f1ef1a5c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f1ef1a5c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2dcd5ad7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2dcd5ad7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f1ef1a5c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ef1ef1a5c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f1ef1a5c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f1ef1a5c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f1ef1a5c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f1ef1a5c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f1ef1a5c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f1ef1a5c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f1ef1a5c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f1ef1a5c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f1ef1a5c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f1ef1a5c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f1ef1a5c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f1ef1a5c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f1ef1a5c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f1ef1a5c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/>
        </p:nvSpPr>
        <p:spPr>
          <a:xfrm>
            <a:off x="175350" y="153525"/>
            <a:ext cx="3123600" cy="400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El Monitor Serial</a:t>
            </a:r>
            <a:endParaRPr b="1"/>
          </a:p>
        </p:txBody>
      </p:sp>
      <p:sp>
        <p:nvSpPr>
          <p:cNvPr id="131" name="Google Shape;131;p22"/>
          <p:cNvSpPr txBox="1"/>
          <p:nvPr/>
        </p:nvSpPr>
        <p:spPr>
          <a:xfrm>
            <a:off x="442038" y="1307925"/>
            <a:ext cx="2590200" cy="2986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 una interfaz </a:t>
            </a:r>
            <a:r>
              <a:rPr lang="en-GB"/>
              <a:t>gráfica</a:t>
            </a:r>
            <a:r>
              <a:rPr lang="en-GB"/>
              <a:t> provista por Arduino con la </a:t>
            </a:r>
            <a:r>
              <a:rPr lang="en-GB"/>
              <a:t>cuál</a:t>
            </a:r>
            <a:r>
              <a:rPr lang="en-GB"/>
              <a:t> podemos enviar y recibir </a:t>
            </a:r>
            <a:r>
              <a:rPr lang="en-GB"/>
              <a:t>información</a:t>
            </a:r>
            <a:r>
              <a:rPr lang="en-GB"/>
              <a:t> mientras corre mi programa. Incluso, a </a:t>
            </a:r>
            <a:r>
              <a:rPr lang="en-GB"/>
              <a:t>través</a:t>
            </a:r>
            <a:r>
              <a:rPr lang="en-GB"/>
              <a:t> de una </a:t>
            </a:r>
            <a:r>
              <a:rPr lang="en-GB"/>
              <a:t>función</a:t>
            </a:r>
            <a:r>
              <a:rPr lang="en-GB"/>
              <a:t> de </a:t>
            </a:r>
            <a:r>
              <a:rPr lang="en-GB"/>
              <a:t>interrupción</a:t>
            </a:r>
            <a:r>
              <a:rPr lang="en-GB"/>
              <a:t> propia denominada serialEvent, podemos correr </a:t>
            </a:r>
            <a:r>
              <a:rPr lang="en-GB"/>
              <a:t>código</a:t>
            </a:r>
            <a:r>
              <a:rPr lang="en-GB"/>
              <a:t> mientras el arduino esta en constante espera de ver </a:t>
            </a:r>
            <a:r>
              <a:rPr lang="en-GB"/>
              <a:t>sí</a:t>
            </a:r>
            <a:r>
              <a:rPr lang="en-GB"/>
              <a:t> se ingreso o no </a:t>
            </a:r>
            <a:r>
              <a:rPr lang="en-GB"/>
              <a:t>información</a:t>
            </a:r>
            <a:r>
              <a:rPr lang="en-GB"/>
              <a:t> nueva para ser leida.</a:t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3298950" y="553725"/>
            <a:ext cx="5824500" cy="4494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void begin(int baud): inicializa el puerto serie indicando su velocidad en baudios (9600 por defecto)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void print(String) / println(String): envían datos alfanuméricos por el puerto serie, println() finaliza una línea cuando ha terminado de transmitir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 available(void): devuelve el número de bytes a la espera de leerse en el buffer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byte read(void): devuelve un byte leído por el puerto serie, -1 si no hay datos. El dato leído se elimina del buffer.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void write(byte): escribe datos en binario por el puerto serie.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byte peek(void): lee un byte pero no lo elimina del buffer.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void flush(void): limpia los buffers.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void end(void): desactiva el puerto serie.</a:t>
            </a:r>
            <a:endParaRPr/>
          </a:p>
        </p:txBody>
      </p:sp>
      <p:cxnSp>
        <p:nvCxnSpPr>
          <p:cNvPr id="133" name="Google Shape;133;p22"/>
          <p:cNvCxnSpPr>
            <a:stCxn id="130" idx="1"/>
            <a:endCxn id="131" idx="1"/>
          </p:cNvCxnSpPr>
          <p:nvPr/>
        </p:nvCxnSpPr>
        <p:spPr>
          <a:xfrm>
            <a:off x="175350" y="353625"/>
            <a:ext cx="266700" cy="2447400"/>
          </a:xfrm>
          <a:prstGeom prst="bentConnector3">
            <a:avLst>
              <a:gd fmla="val -2774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2"/>
          <p:cNvCxnSpPr>
            <a:stCxn id="131" idx="3"/>
            <a:endCxn id="132" idx="1"/>
          </p:cNvCxnSpPr>
          <p:nvPr/>
        </p:nvCxnSpPr>
        <p:spPr>
          <a:xfrm>
            <a:off x="3032238" y="2801025"/>
            <a:ext cx="26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/>
        </p:nvSpPr>
        <p:spPr>
          <a:xfrm>
            <a:off x="5067525" y="152025"/>
            <a:ext cx="3699300" cy="34170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Los pines son: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Pin 0: Tierra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Pin 1: VCC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Pin 2:Luz de fondo → Potenciometro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Pin 3: Read → Pin 12 Arduino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Pin 4: write (lo ponemos en tierra)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Pin 5: E → Pin 11 Arduino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Pin 6-13: Pins de bits → Pin 10-13 del display a Pin 2-5 del Arduino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Pin 14: VCC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Pin 15: Tierra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938" y="640500"/>
            <a:ext cx="3049476" cy="193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114025" y="152025"/>
            <a:ext cx="4611300" cy="431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Display LCD 16*2 y 20*4</a:t>
            </a:r>
            <a:endParaRPr sz="1600"/>
          </a:p>
        </p:txBody>
      </p:sp>
      <p:cxnSp>
        <p:nvCxnSpPr>
          <p:cNvPr id="142" name="Google Shape;142;p23"/>
          <p:cNvCxnSpPr>
            <a:stCxn id="140" idx="3"/>
            <a:endCxn id="139" idx="1"/>
          </p:cNvCxnSpPr>
          <p:nvPr/>
        </p:nvCxnSpPr>
        <p:spPr>
          <a:xfrm>
            <a:off x="3944413" y="1606125"/>
            <a:ext cx="1123200" cy="2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3"/>
          <p:cNvSpPr txBox="1"/>
          <p:nvPr/>
        </p:nvSpPr>
        <p:spPr>
          <a:xfrm>
            <a:off x="894925" y="2717800"/>
            <a:ext cx="3049500" cy="2339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 usa la </a:t>
            </a:r>
            <a:r>
              <a:rPr lang="en-GB"/>
              <a:t>librería</a:t>
            </a:r>
            <a:r>
              <a:rPr lang="en-GB"/>
              <a:t> liquidCrystal: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#include &lt;LiquidCrystal.h&gt;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LiquidCrystal lcd(12,11,5,4,3,2);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void setup()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	 lcd.begin(16,2);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    lcd.print("funciona");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	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void loop() {}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23"/>
          <p:cNvCxnSpPr>
            <a:stCxn id="139" idx="1"/>
            <a:endCxn id="143" idx="3"/>
          </p:cNvCxnSpPr>
          <p:nvPr/>
        </p:nvCxnSpPr>
        <p:spPr>
          <a:xfrm flipH="1">
            <a:off x="3944325" y="1860525"/>
            <a:ext cx="1123200" cy="20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311700" y="1520250"/>
            <a:ext cx="2703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Unirse a la conversación en el foro bajo la consigna: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1600" u="sng">
                <a:solidFill>
                  <a:schemeClr val="lt1"/>
                </a:solidFill>
              </a:rPr>
              <a:t>¿Tendrías una o varias </a:t>
            </a:r>
            <a:r>
              <a:rPr b="1" i="1" lang="en-GB" sz="1600" u="sng">
                <a:solidFill>
                  <a:schemeClr val="lt1"/>
                </a:solidFill>
              </a:rPr>
              <a:t>librerías</a:t>
            </a:r>
            <a:r>
              <a:rPr b="1" i="1" lang="en-GB" sz="1600" u="sng">
                <a:solidFill>
                  <a:schemeClr val="lt1"/>
                </a:solidFill>
              </a:rPr>
              <a:t> en el proyecto integrador? ¿Que funciones te </a:t>
            </a:r>
            <a:r>
              <a:rPr b="1" i="1" lang="en-GB" sz="1600" u="sng">
                <a:solidFill>
                  <a:schemeClr val="lt1"/>
                </a:solidFill>
              </a:rPr>
              <a:t>servirá tener ahí dentro?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3077100" y="139350"/>
            <a:ext cx="2989800" cy="492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Las Funciones</a:t>
            </a:r>
            <a:endParaRPr sz="2000"/>
          </a:p>
        </p:txBody>
      </p:sp>
      <p:sp>
        <p:nvSpPr>
          <p:cNvPr id="75" name="Google Shape;75;p17"/>
          <p:cNvSpPr txBox="1"/>
          <p:nvPr/>
        </p:nvSpPr>
        <p:spPr>
          <a:xfrm>
            <a:off x="3466050" y="1140200"/>
            <a:ext cx="2490300" cy="831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Permiten utilizar valores, pasarlos por un algoritmo y recibir otros a la vuelta.</a:t>
            </a:r>
            <a:endParaRPr/>
          </a:p>
        </p:txBody>
      </p:sp>
      <p:sp>
        <p:nvSpPr>
          <p:cNvPr id="76" name="Google Shape;76;p17"/>
          <p:cNvSpPr txBox="1"/>
          <p:nvPr/>
        </p:nvSpPr>
        <p:spPr>
          <a:xfrm>
            <a:off x="74950" y="924800"/>
            <a:ext cx="2812500" cy="1262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Podríamos</a:t>
            </a:r>
            <a:r>
              <a:rPr lang="en-GB"/>
              <a:t> definir una </a:t>
            </a:r>
            <a:r>
              <a:rPr lang="en-GB"/>
              <a:t>función</a:t>
            </a:r>
            <a:r>
              <a:rPr lang="en-GB"/>
              <a:t> como un proceso que recibe un conjunto de valores (dominio) y devuelve otro conjunto de valores (imagen)</a:t>
            </a:r>
            <a:endParaRPr/>
          </a:p>
        </p:txBody>
      </p:sp>
      <p:cxnSp>
        <p:nvCxnSpPr>
          <p:cNvPr id="77" name="Google Shape;77;p17"/>
          <p:cNvCxnSpPr>
            <a:stCxn id="76" idx="3"/>
            <a:endCxn id="75" idx="1"/>
          </p:cNvCxnSpPr>
          <p:nvPr/>
        </p:nvCxnSpPr>
        <p:spPr>
          <a:xfrm>
            <a:off x="2887450" y="1555850"/>
            <a:ext cx="57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" name="Google Shape;78;p17"/>
          <p:cNvSpPr txBox="1"/>
          <p:nvPr/>
        </p:nvSpPr>
        <p:spPr>
          <a:xfrm>
            <a:off x="6256550" y="1140200"/>
            <a:ext cx="2812500" cy="831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Una </a:t>
            </a:r>
            <a:r>
              <a:rPr lang="en-GB"/>
              <a:t>función</a:t>
            </a:r>
            <a:r>
              <a:rPr lang="en-GB"/>
              <a:t> puede ser tratada bajo los conceptos de caja negra o caja blanca/de cristal.</a:t>
            </a:r>
            <a:endParaRPr/>
          </a:p>
        </p:txBody>
      </p:sp>
      <p:cxnSp>
        <p:nvCxnSpPr>
          <p:cNvPr id="79" name="Google Shape;79;p17"/>
          <p:cNvCxnSpPr>
            <a:stCxn id="75" idx="3"/>
            <a:endCxn id="78" idx="1"/>
          </p:cNvCxnSpPr>
          <p:nvPr/>
        </p:nvCxnSpPr>
        <p:spPr>
          <a:xfrm>
            <a:off x="5956350" y="1555850"/>
            <a:ext cx="30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" name="Google Shape;80;p17"/>
          <p:cNvSpPr txBox="1"/>
          <p:nvPr/>
        </p:nvSpPr>
        <p:spPr>
          <a:xfrm>
            <a:off x="7929200" y="2479750"/>
            <a:ext cx="1117500" cy="19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Caja blanca: Podemos ver en su interior, vemos sus procesos internos.</a:t>
            </a: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6256550" y="2479750"/>
            <a:ext cx="1336800" cy="190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Caja negra: No nos importa el contenido, solo nos importa lo que recibe y lo que devuelve.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2" name="Google Shape;82;p17"/>
          <p:cNvCxnSpPr>
            <a:stCxn id="78" idx="2"/>
            <a:endCxn id="81" idx="0"/>
          </p:cNvCxnSpPr>
          <p:nvPr/>
        </p:nvCxnSpPr>
        <p:spPr>
          <a:xfrm flipH="1">
            <a:off x="6925100" y="1971500"/>
            <a:ext cx="737700" cy="5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7"/>
          <p:cNvCxnSpPr>
            <a:stCxn id="78" idx="2"/>
            <a:endCxn id="80" idx="0"/>
          </p:cNvCxnSpPr>
          <p:nvPr/>
        </p:nvCxnSpPr>
        <p:spPr>
          <a:xfrm>
            <a:off x="7662800" y="1971500"/>
            <a:ext cx="825300" cy="5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" name="Google Shape;84;p17"/>
          <p:cNvSpPr txBox="1"/>
          <p:nvPr/>
        </p:nvSpPr>
        <p:spPr>
          <a:xfrm>
            <a:off x="126800" y="3968100"/>
            <a:ext cx="5793900" cy="400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Una </a:t>
            </a:r>
            <a:r>
              <a:rPr lang="en-GB"/>
              <a:t>función</a:t>
            </a:r>
            <a:r>
              <a:rPr lang="en-GB"/>
              <a:t> puede ser prototipada, definida o referenciada.</a:t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126800" y="2446450"/>
            <a:ext cx="5793900" cy="1262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tipoDeImagen nombreDeLaFuncion(tipoDeDominio)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{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//algoritmo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</a:t>
            </a:r>
            <a:r>
              <a:rPr lang="en-GB"/>
              <a:t>eturn valorImagenDelTipoEsperado;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114025" y="76000"/>
            <a:ext cx="3129300" cy="1477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Prototipo: Busca predefinir el tipo de imagen y de dominio que espera recibir la </a:t>
            </a:r>
            <a:r>
              <a:rPr lang="en-GB"/>
              <a:t>función</a:t>
            </a:r>
            <a:r>
              <a:rPr lang="en-GB"/>
              <a:t>. No incluye el algoritmo interno. Por lo general, se ponen en un archivo tipo “header” cuya </a:t>
            </a:r>
            <a:r>
              <a:rPr lang="en-GB"/>
              <a:t>extensión</a:t>
            </a:r>
            <a:r>
              <a:rPr lang="en-GB"/>
              <a:t> es .h</a:t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3636300" y="614650"/>
            <a:ext cx="3394800" cy="4002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r>
              <a:rPr lang="en-GB"/>
              <a:t>oid miFuncion(int [], String, float);</a:t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114025" y="1764400"/>
            <a:ext cx="3394800" cy="1908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Definición de función</a:t>
            </a:r>
            <a:r>
              <a:rPr lang="en-GB"/>
              <a:t>: </a:t>
            </a:r>
            <a:r>
              <a:rPr lang="en-GB"/>
              <a:t>Acá</a:t>
            </a:r>
            <a:r>
              <a:rPr lang="en-GB"/>
              <a:t> se busca escribir el algoritmo que la </a:t>
            </a:r>
            <a:r>
              <a:rPr lang="en-GB"/>
              <a:t>función</a:t>
            </a:r>
            <a:r>
              <a:rPr lang="en-GB"/>
              <a:t> debe ejecutar. Esto puede incluir otras funciones cuya </a:t>
            </a:r>
            <a:r>
              <a:rPr lang="en-GB"/>
              <a:t>jerarquía</a:t>
            </a:r>
            <a:r>
              <a:rPr lang="en-GB"/>
              <a:t> lo permita. Se usa la palabra reservada “return” para, siguiente a ella, indicar que es lo que vamos a devolver (teniendo en cuenta el tipo de imagen esperada)</a:t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114025" y="3883900"/>
            <a:ext cx="3800700" cy="104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Referencia a una </a:t>
            </a:r>
            <a:r>
              <a:rPr lang="en-GB"/>
              <a:t>función</a:t>
            </a:r>
            <a:r>
              <a:rPr lang="en-GB"/>
              <a:t>: Es cuando queremos usar la </a:t>
            </a:r>
            <a:r>
              <a:rPr lang="en-GB"/>
              <a:t>función</a:t>
            </a:r>
            <a:r>
              <a:rPr lang="en-GB"/>
              <a:t>, entonces la referenciamos en </a:t>
            </a:r>
            <a:r>
              <a:rPr lang="en-GB"/>
              <a:t>algún</a:t>
            </a:r>
            <a:r>
              <a:rPr lang="en-GB"/>
              <a:t> otro algoritmo o </a:t>
            </a:r>
            <a:r>
              <a:rPr lang="en-GB"/>
              <a:t>módulo</a:t>
            </a:r>
            <a:r>
              <a:rPr lang="en-GB"/>
              <a:t>.</a:t>
            </a:r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3799888" y="2303050"/>
            <a:ext cx="4648800" cy="10467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r>
              <a:rPr lang="en-GB"/>
              <a:t>oid </a:t>
            </a:r>
            <a:r>
              <a:rPr lang="en-GB"/>
              <a:t>miFuncion(int arreglo, String mensaje, float valor){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//algoritmo interno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return;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  <p:cxnSp>
        <p:nvCxnSpPr>
          <p:cNvPr id="95" name="Google Shape;95;p18"/>
          <p:cNvCxnSpPr>
            <a:stCxn id="90" idx="3"/>
            <a:endCxn id="91" idx="1"/>
          </p:cNvCxnSpPr>
          <p:nvPr/>
        </p:nvCxnSpPr>
        <p:spPr>
          <a:xfrm>
            <a:off x="3243325" y="814750"/>
            <a:ext cx="39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8"/>
          <p:cNvCxnSpPr>
            <a:stCxn id="92" idx="3"/>
            <a:endCxn id="94" idx="1"/>
          </p:cNvCxnSpPr>
          <p:nvPr/>
        </p:nvCxnSpPr>
        <p:spPr>
          <a:xfrm>
            <a:off x="3508825" y="2718700"/>
            <a:ext cx="291000" cy="1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8"/>
          <p:cNvSpPr txBox="1"/>
          <p:nvPr/>
        </p:nvSpPr>
        <p:spPr>
          <a:xfrm>
            <a:off x="4692925" y="3883900"/>
            <a:ext cx="3394800" cy="10467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</a:t>
            </a:r>
            <a:r>
              <a:rPr lang="en-GB"/>
              <a:t>nt miArreglo[] = {1,2,3};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 mensaje = “Hora del programa: “;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</a:t>
            </a:r>
            <a:r>
              <a:rPr lang="en-GB"/>
              <a:t>loat valor = 0,5;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miFuncion(miArreglo[], mensaje, valor);</a:t>
            </a:r>
            <a:endParaRPr/>
          </a:p>
        </p:txBody>
      </p:sp>
      <p:cxnSp>
        <p:nvCxnSpPr>
          <p:cNvPr id="98" name="Google Shape;98;p18"/>
          <p:cNvCxnSpPr>
            <a:stCxn id="93" idx="3"/>
            <a:endCxn id="97" idx="1"/>
          </p:cNvCxnSpPr>
          <p:nvPr/>
        </p:nvCxnSpPr>
        <p:spPr>
          <a:xfrm>
            <a:off x="3914725" y="4407250"/>
            <a:ext cx="77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2532300" y="0"/>
            <a:ext cx="40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/>
              <a:t>Otras F</a:t>
            </a:r>
            <a:r>
              <a:rPr lang="en-GB" sz="1800" u="sng"/>
              <a:t>unciones Existentes</a:t>
            </a:r>
            <a:endParaRPr sz="1800" u="sng"/>
          </a:p>
        </p:txBody>
      </p:sp>
      <p:sp>
        <p:nvSpPr>
          <p:cNvPr id="104" name="Google Shape;104;p19"/>
          <p:cNvSpPr txBox="1"/>
          <p:nvPr/>
        </p:nvSpPr>
        <p:spPr>
          <a:xfrm>
            <a:off x="88700" y="550375"/>
            <a:ext cx="4206000" cy="2986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Matematicas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int abs():</a:t>
            </a:r>
            <a:r>
              <a:rPr lang="en-GB"/>
              <a:t> devuelve el valor absoluto del número que se le pasa como argumento.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int max(), min():</a:t>
            </a:r>
            <a:r>
              <a:rPr lang="en-GB"/>
              <a:t> devuelve el máximo y el mínimo de dos números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float pow(), sqrt():</a:t>
            </a:r>
            <a:r>
              <a:rPr lang="en-GB"/>
              <a:t> realizan la potencia y la raíz cuadrada respectivamente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float sin(), cos(), tan(): </a:t>
            </a:r>
            <a:r>
              <a:rPr lang="en-GB"/>
              <a:t>implementan sus respectivas funciones trigonométricas. Los argumentos pasados deben ser en radianes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float constrain():</a:t>
            </a:r>
            <a:r>
              <a:rPr lang="en-GB"/>
              <a:t> limita el valor de una variable entre dos umbrales.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88700" y="3331875"/>
            <a:ext cx="3408000" cy="169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>
                <a:solidFill>
                  <a:schemeClr val="lt1"/>
                </a:solidFill>
              </a:rPr>
              <a:t>int randomSeed():</a:t>
            </a:r>
            <a:r>
              <a:rPr lang="en-GB">
                <a:solidFill>
                  <a:schemeClr val="lt1"/>
                </a:solidFill>
              </a:rPr>
              <a:t> inicializa el generador de números aleatorios con una nueva semilla.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>
                <a:solidFill>
                  <a:schemeClr val="lt1"/>
                </a:solidFill>
              </a:rPr>
              <a:t>int random():</a:t>
            </a:r>
            <a:r>
              <a:rPr lang="en-GB">
                <a:solidFill>
                  <a:schemeClr val="lt1"/>
                </a:solidFill>
              </a:rPr>
              <a:t> genera números aleatorios. Se puede especificar un valor máximo y mínimo.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4218575" y="1727075"/>
            <a:ext cx="4636800" cy="2493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GB" sz="1200">
                <a:solidFill>
                  <a:schemeClr val="lt1"/>
                </a:solidFill>
              </a:rPr>
              <a:t>void delay()</a:t>
            </a:r>
            <a:r>
              <a:rPr lang="en-GB" sz="1200">
                <a:solidFill>
                  <a:schemeClr val="lt1"/>
                </a:solidFill>
              </a:rPr>
              <a:t>: realiza un retardo del número indicado de milisegundos.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GB" sz="1200">
                <a:solidFill>
                  <a:schemeClr val="lt1"/>
                </a:solidFill>
              </a:rPr>
              <a:t>void delayMicroseconds()</a:t>
            </a:r>
            <a:r>
              <a:rPr lang="en-GB" sz="1200">
                <a:solidFill>
                  <a:schemeClr val="lt1"/>
                </a:solidFill>
              </a:rPr>
              <a:t>: realiza un retardo del número indicado de microsegundos.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GB" sz="1200">
                <a:solidFill>
                  <a:schemeClr val="lt1"/>
                </a:solidFill>
              </a:rPr>
              <a:t>int millis()</a:t>
            </a:r>
            <a:r>
              <a:rPr lang="en-GB" sz="1200">
                <a:solidFill>
                  <a:schemeClr val="lt1"/>
                </a:solidFill>
              </a:rPr>
              <a:t>: devuelve los milisegundos que han pasado desde que el programa arrancó. Como los tipos de datos tiene un tamaño determinado y finito, al final el valor se desbordara (50 días de funcionamiento continuo).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GB" sz="1200">
                <a:solidFill>
                  <a:schemeClr val="lt1"/>
                </a:solidFill>
              </a:rPr>
              <a:t>int micros(): </a:t>
            </a:r>
            <a:r>
              <a:rPr lang="en-GB" sz="1200">
                <a:solidFill>
                  <a:schemeClr val="lt1"/>
                </a:solidFill>
              </a:rPr>
              <a:t>devuelve los microsegundos que han pasado desde que el programa arrancó. Desborde cada 70 minutos aproximadamente.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/>
        </p:nvSpPr>
        <p:spPr>
          <a:xfrm>
            <a:off x="152025" y="152025"/>
            <a:ext cx="6651000" cy="16623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Las </a:t>
            </a:r>
            <a:r>
              <a:rPr lang="en-GB" sz="1600"/>
              <a:t>librerías</a:t>
            </a:r>
            <a:r>
              <a:rPr lang="en-GB" sz="1600"/>
              <a:t> funcionan como repositorios de </a:t>
            </a:r>
            <a:r>
              <a:rPr lang="en-GB" sz="1600"/>
              <a:t>código</a:t>
            </a:r>
            <a:r>
              <a:rPr lang="en-GB" sz="1600"/>
              <a:t>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Son guardadas con la </a:t>
            </a:r>
            <a:r>
              <a:rPr lang="en-GB" sz="1600"/>
              <a:t>extensión</a:t>
            </a:r>
            <a:r>
              <a:rPr lang="en-GB" sz="1600"/>
              <a:t> “.h” y en ella podemos poner definiciones de variables, funciones y otras cosas que </a:t>
            </a:r>
            <a:r>
              <a:rPr lang="en-GB" sz="1600"/>
              <a:t>quizás</a:t>
            </a:r>
            <a:r>
              <a:rPr lang="en-GB" sz="1600"/>
              <a:t> </a:t>
            </a:r>
            <a:r>
              <a:rPr lang="en-GB" sz="1600"/>
              <a:t>queramos</a:t>
            </a:r>
            <a:r>
              <a:rPr lang="en-GB" sz="1600"/>
              <a:t> unificar en un archivo para, por un lado, no tenerlo todo en el archivo de </a:t>
            </a:r>
            <a:r>
              <a:rPr lang="en-GB" sz="1600"/>
              <a:t>código</a:t>
            </a:r>
            <a:r>
              <a:rPr lang="en-GB" sz="1600"/>
              <a:t> principal y por otro poder volver a usar ese repositorio cuando uno quiera.</a:t>
            </a:r>
            <a:endParaRPr sz="1600"/>
          </a:p>
        </p:txBody>
      </p:sp>
      <p:sp>
        <p:nvSpPr>
          <p:cNvPr id="112" name="Google Shape;112;p20"/>
          <p:cNvSpPr txBox="1"/>
          <p:nvPr/>
        </p:nvSpPr>
        <p:spPr>
          <a:xfrm>
            <a:off x="152025" y="2559300"/>
            <a:ext cx="3952800" cy="1908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#include &lt;misFunciones.h&gt;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r>
              <a:rPr lang="en-GB"/>
              <a:t>oid setup()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miFuncionInicializadora(pines[], tipo);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r>
              <a:rPr lang="en-GB"/>
              <a:t>oid loop(){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miFuncionLoop(pines);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  <p:sp>
        <p:nvSpPr>
          <p:cNvPr id="113" name="Google Shape;113;p20"/>
          <p:cNvSpPr txBox="1"/>
          <p:nvPr/>
        </p:nvSpPr>
        <p:spPr>
          <a:xfrm>
            <a:off x="4572000" y="2128350"/>
            <a:ext cx="4486200" cy="2770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r>
              <a:rPr lang="en-GB"/>
              <a:t>oid miFuncionInicializadora(int [], bool);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r>
              <a:rPr lang="en-GB"/>
              <a:t>oid miFuncionLoop(int []);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r>
              <a:rPr lang="en-GB"/>
              <a:t>oid miFuncionInicializadora(int pines[], bool estado)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//algoritmo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r>
              <a:rPr lang="en-GB"/>
              <a:t>oid miFuncionLoop(int pines[])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//algoritmo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20"/>
          <p:cNvCxnSpPr>
            <a:stCxn id="112" idx="3"/>
            <a:endCxn id="113" idx="1"/>
          </p:cNvCxnSpPr>
          <p:nvPr/>
        </p:nvCxnSpPr>
        <p:spPr>
          <a:xfrm>
            <a:off x="4104825" y="3513600"/>
            <a:ext cx="46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/>
        </p:nvSpPr>
        <p:spPr>
          <a:xfrm>
            <a:off x="177350" y="114025"/>
            <a:ext cx="4003200" cy="431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Sensor ultrasonico (HC-SR04)</a:t>
            </a:r>
            <a:endParaRPr sz="1600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50" y="1204275"/>
            <a:ext cx="3276600" cy="259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1"/>
          <p:cNvCxnSpPr>
            <a:stCxn id="119" idx="2"/>
            <a:endCxn id="120" idx="0"/>
          </p:cNvCxnSpPr>
          <p:nvPr/>
        </p:nvCxnSpPr>
        <p:spPr>
          <a:xfrm flipH="1">
            <a:off x="1815650" y="545125"/>
            <a:ext cx="363300" cy="6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21"/>
          <p:cNvSpPr txBox="1"/>
          <p:nvPr/>
        </p:nvSpPr>
        <p:spPr>
          <a:xfrm>
            <a:off x="4104675" y="909450"/>
            <a:ext cx="4915500" cy="16932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Este sensor toma inspiración en el funcionamiento de los murciélagos, ya que su funcionamiento se da a través de un emisor y un receptor de onda. El emisor envía una señal la cual rebota contra el objeto que esté enfrente y es leído por el receptor. Usando una función de Arduino llamada pulseIn(), vamos a poder saber cuanto tiempo tardo la onda en ir y volver. 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4415175" y="2964525"/>
            <a:ext cx="4294500" cy="1693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Utilizando una función: </a:t>
            </a:r>
            <a:r>
              <a:rPr b="1" lang="en-GB">
                <a:solidFill>
                  <a:schemeClr val="dk1"/>
                </a:solidFill>
              </a:rPr>
              <a:t>distancia = (velocidad*tiempo)/2</a:t>
            </a:r>
            <a:r>
              <a:rPr lang="en-GB">
                <a:solidFill>
                  <a:schemeClr val="dk1"/>
                </a:solidFill>
              </a:rPr>
              <a:t> y sabiendo que la velocidad del sonido es de </a:t>
            </a:r>
            <a:r>
              <a:rPr b="1" lang="en-GB">
                <a:solidFill>
                  <a:schemeClr val="dk1"/>
                </a:solidFill>
              </a:rPr>
              <a:t>340 m/s</a:t>
            </a:r>
            <a:r>
              <a:rPr lang="en-GB">
                <a:solidFill>
                  <a:schemeClr val="dk1"/>
                </a:solidFill>
              </a:rPr>
              <a:t>, podemos calcular la distancia. </a:t>
            </a:r>
            <a:r>
              <a:rPr b="1" lang="en-GB">
                <a:solidFill>
                  <a:schemeClr val="dk1"/>
                </a:solidFill>
              </a:rPr>
              <a:t>Dividimos el resultado de distancia a la mitad</a:t>
            </a:r>
            <a:r>
              <a:rPr lang="en-GB">
                <a:solidFill>
                  <a:schemeClr val="dk1"/>
                </a:solidFill>
              </a:rPr>
              <a:t> porque solo queremos la distancia de uno de los tramos, ida o vuelta.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21"/>
          <p:cNvCxnSpPr>
            <a:stCxn id="122" idx="2"/>
            <a:endCxn id="123" idx="0"/>
          </p:cNvCxnSpPr>
          <p:nvPr/>
        </p:nvCxnSpPr>
        <p:spPr>
          <a:xfrm>
            <a:off x="6562425" y="2602650"/>
            <a:ext cx="0" cy="3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21"/>
          <p:cNvCxnSpPr>
            <a:stCxn id="120" idx="3"/>
            <a:endCxn id="122" idx="1"/>
          </p:cNvCxnSpPr>
          <p:nvPr/>
        </p:nvCxnSpPr>
        <p:spPr>
          <a:xfrm flipH="1" rot="10800000">
            <a:off x="3453950" y="1755975"/>
            <a:ext cx="650700" cy="74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